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12192000"/>
  <p:notesSz cx="6858000" cy="9144000"/>
  <p:embeddedFontLst>
    <p:embeddedFont>
      <p:font typeface="Inter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Inter-bold.fntdata"/><Relationship Id="rId12" Type="http://schemas.openxmlformats.org/officeDocument/2006/relationships/font" Target="fonts/Inter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Inter-boldItalic.fntdata"/><Relationship Id="rId14" Type="http://schemas.openxmlformats.org/officeDocument/2006/relationships/font" Target="fonts/Inter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10" Type="http://schemas.openxmlformats.org/officeDocument/2006/relationships/image" Target="../media/image14.png"/><Relationship Id="rId9" Type="http://schemas.openxmlformats.org/officeDocument/2006/relationships/image" Target="../media/image7.png"/><Relationship Id="rId5" Type="http://schemas.openxmlformats.org/officeDocument/2006/relationships/image" Target="../media/image16.png"/><Relationship Id="rId6" Type="http://schemas.openxmlformats.org/officeDocument/2006/relationships/image" Target="../media/image5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5.png"/><Relationship Id="rId5" Type="http://schemas.openxmlformats.org/officeDocument/2006/relationships/image" Target="../media/image10.png"/><Relationship Id="rId6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9868" y="2061269"/>
            <a:ext cx="2392114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420540" y="2718494"/>
            <a:ext cx="7350918" cy="828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Магистратура </a:t>
            </a:r>
            <a:r>
              <a:rPr b="1" i="0" lang="en-US" sz="5400" u="none" cap="none" strike="noStrike">
                <a:solidFill>
                  <a:srgbClr val="3B82F6"/>
                </a:solidFill>
                <a:latin typeface="Inter"/>
                <a:ea typeface="Inter"/>
                <a:cs typeface="Inter"/>
                <a:sym typeface="Inter"/>
              </a:rPr>
              <a:t>ПОАС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286000" y="3699569"/>
            <a:ext cx="7620000" cy="1097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"/>
                <a:ea typeface="Inter"/>
                <a:cs typeface="Inter"/>
                <a:sym typeface="Inter"/>
              </a:rPr>
              <a:t>Управляй технологиями. Руководи крупными проектами. Углубленное изучение архитектуры систем и работы с большими данными.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130772"/>
            <a:ext cx="5276850" cy="3444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" name="Google Shape;9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130772"/>
            <a:ext cx="5276850" cy="344418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971550" y="2521297"/>
            <a:ext cx="4720590" cy="643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3B82F6"/>
                </a:solidFill>
                <a:latin typeface="Inter"/>
                <a:ea typeface="Inter"/>
                <a:cs typeface="Inter"/>
                <a:sym typeface="Inter"/>
              </a:rPr>
              <a:t>Информационно-аналитические системы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971550" y="3355627"/>
            <a:ext cx="44958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Фокус на разработке и внедрении сложных корпоративных решений. Проектирование централизованных хранилищ данных (DWH), создание аналитических платформ и обеспечение эффективной работы бизнес-процессов.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6724650" y="2521297"/>
            <a:ext cx="4720590" cy="643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3B82F6"/>
                </a:solidFill>
                <a:latin typeface="Inter"/>
                <a:ea typeface="Inter"/>
                <a:cs typeface="Inter"/>
                <a:sym typeface="Inter"/>
              </a:rPr>
              <a:t>Машинное обучение и анализ данных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6724650" y="3355627"/>
            <a:ext cx="44958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Погружение в мир AI. Обучение нейронных сетей, компьютерное зрение, распознавание естественного языка (NLP) и создание интеллектуальных систем для поддержки принятия решений на основе данных.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581025" y="581025"/>
            <a:ext cx="11581447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Два профиля подготовки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4" name="Google Shape;10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928812"/>
            <a:ext cx="3422600" cy="384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6" name="Google Shape;10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625" y="1928812"/>
            <a:ext cx="3422600" cy="384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7" name="Google Shape;10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8225" y="1928812"/>
            <a:ext cx="3422600" cy="384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8" name="Google Shape;10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1550" y="2319337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971550" y="3157537"/>
            <a:ext cx="277362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Big Data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971550" y="3557587"/>
            <a:ext cx="264155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Проектирование хранилищ и витрин данных. Оптимизация работы с огромными массивами неструктурированной информации.</a:t>
            </a:r>
            <a:endParaRPr/>
          </a:p>
        </p:txBody>
      </p:sp>
      <p:pic>
        <p:nvPicPr>
          <p:cNvPr descr="image.png" id="111" name="Google Shape;11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75150" y="2319337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4775150" y="3157537"/>
            <a:ext cx="277362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AI &amp; ML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4775150" y="3557587"/>
            <a:ext cx="264155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Использование передовых технологий машинного обучения, обработки изображений и поиска паттернов в данных.</a:t>
            </a:r>
            <a:endParaRPr/>
          </a:p>
        </p:txBody>
      </p:sp>
      <p:pic>
        <p:nvPicPr>
          <p:cNvPr descr="image.png" id="114" name="Google Shape;114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78750" y="2319337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8578750" y="3157537"/>
            <a:ext cx="277362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BI Системы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8578750" y="3557587"/>
            <a:ext cx="264155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Разработка дашбордов и систем прогнозирования, визуализирующих ключевые метрики для топ-менеджмента компаний.</a:t>
            </a:r>
            <a:endParaRPr/>
          </a:p>
        </p:txBody>
      </p:sp>
      <p:pic>
        <p:nvPicPr>
          <p:cNvPr descr="image.png" id="117" name="Google Shape;117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43000" y="2471737"/>
            <a:ext cx="2667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8" name="Google Shape;118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927550" y="2471737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712100" y="2471737"/>
            <a:ext cx="3429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581025" y="581025"/>
            <a:ext cx="11581447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Продвинутые навыки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5" name="Google Shape;12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 txBox="1"/>
          <p:nvPr/>
        </p:nvSpPr>
        <p:spPr>
          <a:xfrm>
            <a:off x="581025" y="581025"/>
            <a:ext cx="554069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Управляй ИТ-сферой</a:t>
            </a:r>
            <a:endParaRPr/>
          </a:p>
        </p:txBody>
      </p:sp>
      <p:sp>
        <p:nvSpPr>
          <p:cNvPr id="127" name="Google Shape;127;p16"/>
          <p:cNvSpPr txBox="1"/>
          <p:nvPr/>
        </p:nvSpPr>
        <p:spPr>
          <a:xfrm>
            <a:off x="581025" y="1428750"/>
            <a:ext cx="52768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Магистратура открывает двери к руководящим позициям в технологическом секторе.</a:t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581025" y="2228850"/>
            <a:ext cx="52768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Выпускники готовы занять роли </a:t>
            </a:r>
            <a:r>
              <a:rPr b="1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Архитектора ИС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b="1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ML-инженера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b="1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Системного аналитика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или </a:t>
            </a:r>
            <a:r>
              <a:rPr b="1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IT-Директора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, решая задачи уровня всего предприятия.</a:t>
            </a:r>
            <a:endParaRPr/>
          </a:p>
        </p:txBody>
      </p:sp>
      <p:pic>
        <p:nvPicPr>
          <p:cNvPr id="129" name="Google Shape;12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4351" y="0"/>
            <a:ext cx="581764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4" name="Google Shape;13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7"/>
          <p:cNvSpPr/>
          <p:nvPr/>
        </p:nvSpPr>
        <p:spPr>
          <a:xfrm>
            <a:off x="1809750" y="1307900"/>
            <a:ext cx="8572500" cy="1611600"/>
          </a:xfrm>
          <a:prstGeom prst="roundRect">
            <a:avLst>
              <a:gd fmla="val 9456" name="adj"/>
            </a:avLst>
          </a:prstGeom>
          <a:solidFill>
            <a:srgbClr val="0F172A"/>
          </a:solidFill>
          <a:ln cap="flat" cmpd="sng" w="9525">
            <a:solidFill>
              <a:srgbClr val="3B82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2609375" y="1593700"/>
            <a:ext cx="75249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Вступительный экзамен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Основной критерий отбора. Сдача обязательного экзамена по профильной специальности для оценки базовых знаний инженерии.</a:t>
            </a:r>
            <a:endParaRPr/>
          </a:p>
        </p:txBody>
      </p:sp>
      <p:sp>
        <p:nvSpPr>
          <p:cNvPr id="137" name="Google Shape;137;p17"/>
          <p:cNvSpPr/>
          <p:nvPr/>
        </p:nvSpPr>
        <p:spPr>
          <a:xfrm>
            <a:off x="1809750" y="3169665"/>
            <a:ext cx="8572500" cy="1299600"/>
          </a:xfrm>
          <a:prstGeom prst="roundRect">
            <a:avLst>
              <a:gd fmla="val 9456" name="adj"/>
            </a:avLst>
          </a:prstGeom>
          <a:solidFill>
            <a:srgbClr val="0F172A"/>
          </a:solidFill>
          <a:ln cap="flat" cmpd="sng" w="9525">
            <a:solidFill>
              <a:srgbClr val="3B82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7"/>
          <p:cNvSpPr txBox="1"/>
          <p:nvPr/>
        </p:nvSpPr>
        <p:spPr>
          <a:xfrm>
            <a:off x="2571675" y="3454173"/>
            <a:ext cx="75249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Наличие публикаций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Предоставление опубликованных научных статей по IT-тематике дает значительное преимущество и дополнительные баллы.</a:t>
            </a:r>
            <a:endParaRPr/>
          </a:p>
        </p:txBody>
      </p:sp>
      <p:sp>
        <p:nvSpPr>
          <p:cNvPr id="139" name="Google Shape;139;p17"/>
          <p:cNvSpPr/>
          <p:nvPr/>
        </p:nvSpPr>
        <p:spPr>
          <a:xfrm>
            <a:off x="1809750" y="4737734"/>
            <a:ext cx="8572500" cy="1611600"/>
          </a:xfrm>
          <a:prstGeom prst="roundRect">
            <a:avLst>
              <a:gd fmla="val 9456" name="adj"/>
            </a:avLst>
          </a:prstGeom>
          <a:solidFill>
            <a:srgbClr val="0F172A"/>
          </a:solidFill>
          <a:ln cap="flat" cmpd="sng" w="9525">
            <a:solidFill>
              <a:srgbClr val="3B82F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7"/>
          <p:cNvSpPr txBox="1"/>
          <p:nvPr/>
        </p:nvSpPr>
        <p:spPr>
          <a:xfrm>
            <a:off x="2609450" y="4980281"/>
            <a:ext cx="75249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Участие в конференциях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Опыт выступления на профильных научно-технических конференциях подчеркивает ваш интерес к развитию в профессии.</a:t>
            </a:r>
            <a:endParaRPr/>
          </a:p>
        </p:txBody>
      </p:sp>
      <p:sp>
        <p:nvSpPr>
          <p:cNvPr id="141" name="Google Shape;141;p17"/>
          <p:cNvSpPr/>
          <p:nvPr/>
        </p:nvSpPr>
        <p:spPr>
          <a:xfrm>
            <a:off x="1809750" y="3030735"/>
            <a:ext cx="8572500" cy="9525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7"/>
          <p:cNvSpPr/>
          <p:nvPr/>
        </p:nvSpPr>
        <p:spPr>
          <a:xfrm>
            <a:off x="1809750" y="4598696"/>
            <a:ext cx="8572500" cy="96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7"/>
          <p:cNvSpPr/>
          <p:nvPr/>
        </p:nvSpPr>
        <p:spPr>
          <a:xfrm>
            <a:off x="1809750" y="6825257"/>
            <a:ext cx="8572500" cy="9525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44" name="Google Shape;14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5025" y="1738312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5" name="Google Shape;14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05025" y="3635573"/>
            <a:ext cx="20002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6" name="Google Shape;14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71688" y="5295209"/>
            <a:ext cx="333375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/>
          <p:cNvSpPr txBox="1"/>
          <p:nvPr/>
        </p:nvSpPr>
        <p:spPr>
          <a:xfrm>
            <a:off x="581025" y="581025"/>
            <a:ext cx="11581447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Как поступить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2" name="Google Shape;15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/>
        </p:nvSpPr>
        <p:spPr>
          <a:xfrm>
            <a:off x="1605438" y="2212627"/>
            <a:ext cx="8981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Новый уровень </a:t>
            </a:r>
            <a:r>
              <a:rPr b="1" i="0" lang="en-US" sz="5400" u="none" cap="none" strike="noStrike">
                <a:solidFill>
                  <a:srgbClr val="3B82F6"/>
                </a:solidFill>
                <a:latin typeface="Inter"/>
                <a:ea typeface="Inter"/>
                <a:cs typeface="Inter"/>
                <a:sym typeface="Inter"/>
              </a:rPr>
              <a:t>карьеры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2524125" y="3269902"/>
            <a:ext cx="71437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"/>
                <a:ea typeface="Inter"/>
                <a:cs typeface="Inter"/>
                <a:sym typeface="Inter"/>
              </a:rPr>
              <a:t>Расширяй границы возможного вместе с магистратурой ПОАС.</a:t>
            </a:r>
            <a:endParaRPr/>
          </a:p>
        </p:txBody>
      </p:sp>
      <p:pic>
        <p:nvPicPr>
          <p:cNvPr descr="image.png" id="155" name="Google Shape;15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24300" y="4016573"/>
            <a:ext cx="434340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/>
        </p:nvSpPr>
        <p:spPr>
          <a:xfrm>
            <a:off x="4314825" y="4216598"/>
            <a:ext cx="14382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prk@vstu.ru</a:t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6038850" y="4216598"/>
            <a:ext cx="18383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(8442) 23-22-92</a:t>
            </a:r>
            <a:endParaRPr/>
          </a:p>
        </p:txBody>
      </p:sp>
      <p:pic>
        <p:nvPicPr>
          <p:cNvPr descr="image.png" id="158" name="Google Shape;15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4825" y="4235648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9" name="Google Shape;15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38850" y="4235648"/>
            <a:ext cx="1905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