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12192000"/>
  <p:notesSz cx="6858000" cy="9144000"/>
  <p:embeddedFontLst>
    <p:embeddedFont>
      <p:font typeface="Inter SemiBold"/>
      <p:regular r:id="rId12"/>
      <p:bold r:id="rId13"/>
      <p:italic r:id="rId14"/>
      <p:boldItalic r:id="rId15"/>
    </p:embeddedFont>
    <p:embeddedFont>
      <p:font typeface="Inter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InterSemiBold-bold.fntdata"/><Relationship Id="rId12" Type="http://schemas.openxmlformats.org/officeDocument/2006/relationships/font" Target="fonts/InterSemiBold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InterSemiBold-boldItalic.fntdata"/><Relationship Id="rId14" Type="http://schemas.openxmlformats.org/officeDocument/2006/relationships/font" Target="fonts/InterSemiBold-italic.fntdata"/><Relationship Id="rId17" Type="http://schemas.openxmlformats.org/officeDocument/2006/relationships/font" Target="fonts/Inter-bold.fntdata"/><Relationship Id="rId16" Type="http://schemas.openxmlformats.org/officeDocument/2006/relationships/font" Target="fonts/Inter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Inter-boldItalic.fntdata"/><Relationship Id="rId6" Type="http://schemas.openxmlformats.org/officeDocument/2006/relationships/slide" Target="slides/slide1.xml"/><Relationship Id="rId18" Type="http://schemas.openxmlformats.org/officeDocument/2006/relationships/font" Target="fonts/Inter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4.png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20.png"/><Relationship Id="rId5" Type="http://schemas.openxmlformats.org/officeDocument/2006/relationships/image" Target="../media/image6.png"/><Relationship Id="rId6" Type="http://schemas.openxmlformats.org/officeDocument/2006/relationships/image" Target="../media/image13.png"/><Relationship Id="rId7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2.png"/><Relationship Id="rId7" Type="http://schemas.openxmlformats.org/officeDocument/2006/relationships/image" Target="../media/image16.png"/><Relationship Id="rId8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5.png"/><Relationship Id="rId5" Type="http://schemas.openxmlformats.org/officeDocument/2006/relationships/image" Target="../media/image19.png"/><Relationship Id="rId6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9868" y="2244179"/>
            <a:ext cx="2392114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1495425" y="2901404"/>
            <a:ext cx="9201150" cy="828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Программная </a:t>
            </a:r>
            <a:r>
              <a:rPr b="1" i="0" lang="en-US" sz="5400" u="none" cap="none" strike="noStrike">
                <a:solidFill>
                  <a:srgbClr val="10B981"/>
                </a:solidFill>
                <a:latin typeface="Inter"/>
                <a:ea typeface="Inter"/>
                <a:cs typeface="Inter"/>
                <a:sym typeface="Inter"/>
              </a:rPr>
              <a:t>инженерия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286000" y="3882479"/>
            <a:ext cx="7620000" cy="731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"/>
                <a:ea typeface="Inter"/>
                <a:cs typeface="Inter"/>
                <a:sym typeface="Inter"/>
              </a:rPr>
              <a:t>Архитектура твоего будущего. От изучения базовых алгоритмов до разработки Full-stack приложений и систем уровня предприятия.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1709737"/>
            <a:ext cx="527685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/>
          <p:nvPr/>
        </p:nvSpPr>
        <p:spPr>
          <a:xfrm>
            <a:off x="581025" y="2330648"/>
            <a:ext cx="38100" cy="6858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581025" y="3206948"/>
            <a:ext cx="38100" cy="6858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581025" y="4083248"/>
            <a:ext cx="38100" cy="6858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97" name="Google Shape;9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43650" y="1719262"/>
            <a:ext cx="5257800" cy="42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581025" y="581025"/>
            <a:ext cx="11581447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Условия поступления</a:t>
            </a:r>
            <a:endParaRPr/>
          </a:p>
        </p:txBody>
      </p:sp>
      <p:pic>
        <p:nvPicPr>
          <p:cNvPr id="99" name="Google Shape;9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5050" y="1659525"/>
            <a:ext cx="5607050" cy="336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4" name="Google Shape;10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2286000" y="1544240"/>
            <a:ext cx="8096250" cy="982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Проектировать и тестировать ПО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Создавать архитектуру систем, писать unit-тесты, отлаживать код и обеспечивать высокое качество программных продуктов.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2286000" y="2755701"/>
            <a:ext cx="8096250" cy="982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Современный стек языков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Свободно программировать на востребованных языках (Python, JavaScript, C++, C#, Java) для решения различных бизнес-задач.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2286000" y="3967162"/>
            <a:ext cx="8096250" cy="982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Работа в Agile командах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Эффективно взаимодействовать с разработчиками, аналитиками и тестировщиками, используя системы контроля версий.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2286000" y="5178623"/>
            <a:ext cx="8096250" cy="9828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Управление IT-проектами</a:t>
            </a: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Понимать жизненный цикл разработки ПО, анализировать требования и делать продукт максимально удобным для пользователя.</a:t>
            </a:r>
            <a:endParaRPr/>
          </a:p>
        </p:txBody>
      </p:sp>
      <p:pic>
        <p:nvPicPr>
          <p:cNvPr descr="image.png" id="109" name="Google Shape;10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0" y="1577578"/>
            <a:ext cx="33337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09750" y="2789039"/>
            <a:ext cx="304800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09750" y="4000500"/>
            <a:ext cx="333375" cy="276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09750" y="5211960"/>
            <a:ext cx="266700" cy="27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5"/>
          <p:cNvSpPr txBox="1"/>
          <p:nvPr/>
        </p:nvSpPr>
        <p:spPr>
          <a:xfrm>
            <a:off x="581025" y="581025"/>
            <a:ext cx="11581447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Чему вы научитесь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8" name="Google Shape;11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9" name="Google Shape;11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220217"/>
            <a:ext cx="5276850" cy="32651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" name="Google Shape;12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2220217"/>
            <a:ext cx="5276850" cy="326514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 txBox="1"/>
          <p:nvPr/>
        </p:nvSpPr>
        <p:spPr>
          <a:xfrm>
            <a:off x="971550" y="2610742"/>
            <a:ext cx="472059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0B981"/>
                </a:solidFill>
                <a:latin typeface="Inter"/>
                <a:ea typeface="Inter"/>
                <a:cs typeface="Inter"/>
                <a:sym typeface="Inter"/>
              </a:rPr>
              <a:t>Backend &amp; Data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971550" y="3125092"/>
            <a:ext cx="44958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Изучение серверной разработки и работы с данными. Написание надежных API, проектирование реляционных баз данных и разработка логики приложений.</a:t>
            </a:r>
            <a:endParaRPr/>
          </a:p>
        </p:txBody>
      </p:sp>
      <p:pic>
        <p:nvPicPr>
          <p:cNvPr descr="image.png" id="123" name="Google Shape;12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1550" y="4534792"/>
            <a:ext cx="4495800" cy="56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 txBox="1"/>
          <p:nvPr/>
        </p:nvSpPr>
        <p:spPr>
          <a:xfrm>
            <a:off x="6724650" y="2610742"/>
            <a:ext cx="4720590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10B981"/>
                </a:solidFill>
                <a:latin typeface="Inter"/>
                <a:ea typeface="Inter"/>
                <a:cs typeface="Inter"/>
                <a:sym typeface="Inter"/>
              </a:rPr>
              <a:t>Frontend &amp; Mobile</a:t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6724650" y="3125092"/>
            <a:ext cx="44958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Создание интерактивных пользовательских интерфейсов для браузеров и мобильных устройств. Понимание принципов современного UI/UX дизайна.</a:t>
            </a:r>
            <a:endParaRPr/>
          </a:p>
        </p:txBody>
      </p:sp>
      <p:pic>
        <p:nvPicPr>
          <p:cNvPr descr="image.png" id="126" name="Google Shape;12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24650" y="4534792"/>
            <a:ext cx="4495800" cy="56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581025" y="581025"/>
            <a:ext cx="11581447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Технологический стек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2" name="Google Shape;13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" name="Google Shape;13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429767"/>
            <a:ext cx="3486150" cy="28460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2925" y="2429767"/>
            <a:ext cx="3486150" cy="28460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4825" y="2429767"/>
            <a:ext cx="3486150" cy="284604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 txBox="1"/>
          <p:nvPr/>
        </p:nvSpPr>
        <p:spPr>
          <a:xfrm>
            <a:off x="819150" y="4763392"/>
            <a:ext cx="300990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Web-разработчик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4591050" y="4763392"/>
            <a:ext cx="300990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QA Инженер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8362950" y="4763392"/>
            <a:ext cx="300990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Аналитик данных</a:t>
            </a:r>
            <a:endParaRPr/>
          </a:p>
        </p:txBody>
      </p:sp>
      <p:pic>
        <p:nvPicPr>
          <p:cNvPr descr="image.png" id="139" name="Google Shape;139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9150" y="2667892"/>
            <a:ext cx="30099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title="Снимок экрана 2026-06-22 084705.png"/>
          <p:cNvPicPr preferRelativeResize="0"/>
          <p:nvPr/>
        </p:nvPicPr>
        <p:blipFill rotWithShape="1">
          <a:blip r:embed="rId8">
            <a:alphaModFix/>
          </a:blip>
          <a:srcRect b="14868" l="0" r="0" t="14868"/>
          <a:stretch/>
        </p:blipFill>
        <p:spPr>
          <a:xfrm>
            <a:off x="4591050" y="2667892"/>
            <a:ext cx="300990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7"/>
          <p:cNvSpPr txBox="1"/>
          <p:nvPr/>
        </p:nvSpPr>
        <p:spPr>
          <a:xfrm>
            <a:off x="581025" y="581025"/>
            <a:ext cx="11581447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Кем работать</a:t>
            </a:r>
            <a:endParaRPr/>
          </a:p>
        </p:txBody>
      </p:sp>
      <p:pic>
        <p:nvPicPr>
          <p:cNvPr id="142" name="Google Shape;142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362950" y="2611450"/>
            <a:ext cx="3009900" cy="1905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7" name="Google Shape;14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8"/>
          <p:cNvSpPr txBox="1"/>
          <p:nvPr/>
        </p:nvSpPr>
        <p:spPr>
          <a:xfrm>
            <a:off x="1575434" y="2212627"/>
            <a:ext cx="9041130" cy="828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Готов стать </a:t>
            </a:r>
            <a:r>
              <a:rPr b="1" i="0" lang="en-US" sz="5400" u="none" cap="none" strike="noStrike">
                <a:solidFill>
                  <a:srgbClr val="10B981"/>
                </a:solidFill>
                <a:latin typeface="Inter"/>
                <a:ea typeface="Inter"/>
                <a:cs typeface="Inter"/>
                <a:sym typeface="Inter"/>
              </a:rPr>
              <a:t>инженером?</a:t>
            </a:r>
            <a:endParaRPr/>
          </a:p>
        </p:txBody>
      </p:sp>
      <p:sp>
        <p:nvSpPr>
          <p:cNvPr id="149" name="Google Shape;149;p18"/>
          <p:cNvSpPr txBox="1"/>
          <p:nvPr/>
        </p:nvSpPr>
        <p:spPr>
          <a:xfrm>
            <a:off x="3671887" y="3269902"/>
            <a:ext cx="4848225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E2E8F0"/>
                </a:solidFill>
                <a:latin typeface="Inter"/>
                <a:ea typeface="Inter"/>
                <a:cs typeface="Inter"/>
                <a:sym typeface="Inter"/>
              </a:rPr>
              <a:t>Приемная комиссия ждет твои документы.</a:t>
            </a:r>
            <a:endParaRPr/>
          </a:p>
        </p:txBody>
      </p:sp>
      <p:pic>
        <p:nvPicPr>
          <p:cNvPr descr="image.png" id="150" name="Google Shape;15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24300" y="4016573"/>
            <a:ext cx="4343400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8"/>
          <p:cNvSpPr txBox="1"/>
          <p:nvPr/>
        </p:nvSpPr>
        <p:spPr>
          <a:xfrm>
            <a:off x="4314825" y="4216598"/>
            <a:ext cx="18383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welcome.vstu.ru</a:t>
            </a:r>
            <a:endParaRPr/>
          </a:p>
        </p:txBody>
      </p:sp>
      <p:sp>
        <p:nvSpPr>
          <p:cNvPr id="152" name="Google Shape;152;p18"/>
          <p:cNvSpPr txBox="1"/>
          <p:nvPr/>
        </p:nvSpPr>
        <p:spPr>
          <a:xfrm>
            <a:off x="6438900" y="4216598"/>
            <a:ext cx="14382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prk@vstu.ru</a:t>
            </a:r>
            <a:endParaRPr/>
          </a:p>
        </p:txBody>
      </p:sp>
      <p:pic>
        <p:nvPicPr>
          <p:cNvPr descr="image.png" id="153" name="Google Shape;153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14825" y="4235648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4" name="Google Shape;154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38900" y="4235648"/>
            <a:ext cx="1905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